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jpeg" ContentType="image/jpe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1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4.jpeg" ContentType="image/jpeg"/>
  <Override PartName="/ppt/media/image7.png" ContentType="image/png"/>
  <Override PartName="/ppt/media/image37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13.jpeg" ContentType="image/jpeg"/>
  <Override PartName="/ppt/media/image2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DCD9CB0-579D-4437-AD82-5747DEB193A4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3" name="CustomShape 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9" name="CustomShape 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5" name="CustomShape 26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8" name="CustomShape 31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1" name="CustomShape 36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4" name="CustomShape 98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3" name="CustomShape 13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7" name="CustomShape 41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0" name="CustomShape 46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3" name="CustomShape 51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6" name="CustomShape 56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9" name="CustomShape 20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2" name="CustomShape 86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5" name="CustomShape 69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640" cy="359640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8" name="CustomShape 74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1" name="CustomShape 79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120" cy="419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4" name="CustomShape 93"/>
          <p:cNvSpPr/>
          <p:nvPr/>
        </p:nvSpPr>
        <p:spPr>
          <a:xfrm>
            <a:off x="0" y="10155240"/>
            <a:ext cx="32644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9" name="CustomShape 9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2" name="CustomShape 107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5" name="CustomShape 102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8" name="CustomShape 112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1" name="CustomShape 117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000" cy="359676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08840" cy="12488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08480" cy="12484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08480" cy="5284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68480" cy="5284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28480" cy="5284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8840" cy="124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8840" cy="52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8840" cy="5288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8840" cy="5288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180000"/>
            <a:ext cx="9708840" cy="124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7560000" y="6840000"/>
            <a:ext cx="2508840" cy="52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3"/>
          <p:cNvSpPr/>
          <p:nvPr/>
        </p:nvSpPr>
        <p:spPr>
          <a:xfrm>
            <a:off x="900000" y="6840000"/>
            <a:ext cx="6468840" cy="5288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4"/>
          <p:cNvSpPr/>
          <p:nvPr/>
        </p:nvSpPr>
        <p:spPr>
          <a:xfrm>
            <a:off x="180000" y="6840000"/>
            <a:ext cx="528840" cy="5288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180000"/>
            <a:ext cx="9708840" cy="124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7560000" y="6840000"/>
            <a:ext cx="2508840" cy="52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"/>
          <p:cNvSpPr/>
          <p:nvPr/>
        </p:nvSpPr>
        <p:spPr>
          <a:xfrm>
            <a:off x="900000" y="6840000"/>
            <a:ext cx="6468840" cy="5288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4"/>
          <p:cNvSpPr/>
          <p:nvPr/>
        </p:nvSpPr>
        <p:spPr>
          <a:xfrm>
            <a:off x="180000" y="6840000"/>
            <a:ext cx="528840" cy="5288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0" y="180000"/>
            <a:ext cx="9708840" cy="124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7560000" y="6840000"/>
            <a:ext cx="2508840" cy="52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"/>
          <p:cNvSpPr/>
          <p:nvPr/>
        </p:nvSpPr>
        <p:spPr>
          <a:xfrm>
            <a:off x="900000" y="6840000"/>
            <a:ext cx="6468840" cy="5288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4"/>
          <p:cNvSpPr/>
          <p:nvPr/>
        </p:nvSpPr>
        <p:spPr>
          <a:xfrm>
            <a:off x="180000" y="6840000"/>
            <a:ext cx="528840" cy="5288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slideLayout" Target="../slideLayouts/slideLayout49.xml"/><Relationship Id="rId11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slideLayout" Target="../slideLayouts/slideLayout49.xml"/><Relationship Id="rId1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60000" y="333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Raciocínio Algorítmico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40000" y="4680000"/>
            <a:ext cx="9168840" cy="25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Debate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Qual a experiência dos alunos com programação e lógica?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Alguém já atua com programação? Compartilhe:</a:t>
            </a:r>
            <a:endParaRPr b="0" lang="pt-BR" sz="1400" spc="-1" strike="noStrike">
              <a:latin typeface="Arial"/>
            </a:endParaRPr>
          </a:p>
          <a:p>
            <a:pPr lvl="1" marL="431640" indent="-2084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Projeto ou área de atuação</a:t>
            </a:r>
            <a:endParaRPr b="0" lang="pt-BR" sz="1400" spc="-1" strike="noStrike">
              <a:latin typeface="Arial"/>
            </a:endParaRPr>
          </a:p>
          <a:p>
            <a:pPr lvl="1" marL="431640" indent="-2084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Dificuldades</a:t>
            </a:r>
            <a:endParaRPr b="0" lang="pt-BR" sz="1400" spc="-1" strike="noStrike">
              <a:latin typeface="Arial"/>
            </a:endParaRPr>
          </a:p>
          <a:p>
            <a:pPr lvl="1" marL="431640" indent="-2084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Motivação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é um algoritmo?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15" name="Picture 2" descr="Algoritmo - O que é, significado, exemplos, matemática, informática"/>
          <p:cNvPicPr/>
          <p:nvPr/>
        </p:nvPicPr>
        <p:blipFill>
          <a:blip r:embed="rId1"/>
          <a:stretch/>
        </p:blipFill>
        <p:spPr>
          <a:xfrm>
            <a:off x="1620000" y="2340000"/>
            <a:ext cx="6615000" cy="3228480"/>
          </a:xfrm>
          <a:prstGeom prst="rect">
            <a:avLst/>
          </a:prstGeom>
          <a:ln w="0">
            <a:noFill/>
          </a:ln>
        </p:spPr>
      </p:pic>
      <p:sp>
        <p:nvSpPr>
          <p:cNvPr id="316" name="Retângulo 1"/>
          <p:cNvSpPr/>
          <p:nvPr/>
        </p:nvSpPr>
        <p:spPr>
          <a:xfrm>
            <a:off x="7055280" y="2155680"/>
            <a:ext cx="560520" cy="912600"/>
          </a:xfrm>
          <a:prstGeom prst="rect">
            <a:avLst/>
          </a:prstGeom>
          <a:solidFill>
            <a:srgbClr val="ffffff"/>
          </a:solidFill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5400" spc="-1" strike="noStrike">
                <a:solidFill>
                  <a:srgbClr val="4f81bd"/>
                </a:solidFill>
                <a:latin typeface="Arial"/>
                <a:ea typeface="DejaVu Sans"/>
              </a:rPr>
              <a:t>?</a:t>
            </a:r>
            <a:endParaRPr b="0" lang="pt-BR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é um algoritmo?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613800" y="1683360"/>
            <a:ext cx="892296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Algoritmo: </a:t>
            </a:r>
            <a:endParaRPr b="0" lang="pt-BR" sz="1500" spc="-1" strike="noStrike">
              <a:latin typeface="Arial"/>
            </a:endParaRPr>
          </a:p>
          <a:p>
            <a:pPr lvl="1" marL="6732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MATEMÁTICA:  Sequência finita de regras, raciocínios ou operações que, aplicada a um número finito de dados, permite solucionar classes semelhantes de problemas.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6732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INFORMÁTICA: Conjunto das regras e procedimentos lógicos perfeitamente definidos que levam à solução de um problema em um número finito de etapas.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Pensar Computacionalmente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Sequência Lógica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Ações Atômicas (Curtas e Diretas)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Raciocínio Algorítmico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24" name="Picture 1" descr="Vai no mercado buscar leite, se tiver batata traz 4 Tinha batata... - )"/>
          <p:cNvPicPr/>
          <p:nvPr/>
        </p:nvPicPr>
        <p:blipFill>
          <a:blip r:embed="rId1"/>
          <a:stretch/>
        </p:blipFill>
        <p:spPr>
          <a:xfrm>
            <a:off x="2830320" y="1866600"/>
            <a:ext cx="4408560" cy="4401720"/>
          </a:xfrm>
          <a:prstGeom prst="rect">
            <a:avLst/>
          </a:prstGeom>
          <a:ln w="0">
            <a:noFill/>
          </a:ln>
        </p:spPr>
      </p:pic>
      <p:pic>
        <p:nvPicPr>
          <p:cNvPr id="325" name="Picture 3" descr="Vai no mercado buscar leite, se tiver batata traz 4 Tinha batata... - )"/>
          <p:cNvPicPr/>
          <p:nvPr/>
        </p:nvPicPr>
        <p:blipFill>
          <a:blip r:embed="rId2"/>
          <a:srcRect l="0" t="0" r="0" b="45502"/>
          <a:stretch/>
        </p:blipFill>
        <p:spPr>
          <a:xfrm>
            <a:off x="2830320" y="1866600"/>
            <a:ext cx="4408560" cy="2474280"/>
          </a:xfrm>
          <a:prstGeom prst="rect">
            <a:avLst/>
          </a:prstGeom>
          <a:ln w="0">
            <a:noFill/>
          </a:ln>
        </p:spPr>
      </p:pic>
      <p:sp>
        <p:nvSpPr>
          <p:cNvPr id="326" name="Botão de ação: Ajuda 2"/>
          <p:cNvSpPr/>
          <p:nvPr/>
        </p:nvSpPr>
        <p:spPr>
          <a:xfrm>
            <a:off x="2830320" y="4308120"/>
            <a:ext cx="4408560" cy="1952640"/>
          </a:xfrm>
          <a:prstGeom prst="actionButtonHelp">
            <a:avLst/>
          </a:prstGeom>
          <a:solidFill>
            <a:srgbClr val="ffffff"/>
          </a:solidFill>
          <a:ln>
            <a:solidFill>
              <a:srgbClr val="f7964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Raciocínio Algorítmico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9" name="CustomShape 4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0" name="Picture 2" descr="Vai no mercado buscar leite, se tiver batata traz 4 Tinha batata... - )"/>
          <p:cNvPicPr/>
          <p:nvPr/>
        </p:nvPicPr>
        <p:blipFill>
          <a:blip r:embed="rId1"/>
          <a:stretch/>
        </p:blipFill>
        <p:spPr>
          <a:xfrm>
            <a:off x="2829960" y="1866600"/>
            <a:ext cx="4408560" cy="440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Desenvolvendo o Raciocínio Algorítmico – </a:t>
            </a:r>
            <a:endParaRPr b="0" lang="pt-BR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Torre de Hanoi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3" name="CustomShape 4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4" name="Imagem 2" descr=""/>
          <p:cNvPicPr/>
          <p:nvPr/>
        </p:nvPicPr>
        <p:blipFill>
          <a:blip r:embed="rId1"/>
          <a:stretch/>
        </p:blipFill>
        <p:spPr>
          <a:xfrm>
            <a:off x="498960" y="1678320"/>
            <a:ext cx="9070920" cy="3138120"/>
          </a:xfrm>
          <a:prstGeom prst="rect">
            <a:avLst/>
          </a:prstGeom>
          <a:ln w="0">
            <a:noFill/>
          </a:ln>
        </p:spPr>
      </p:pic>
      <p:sp>
        <p:nvSpPr>
          <p:cNvPr id="335" name="CaixaDeTexto 3"/>
          <p:cNvSpPr/>
          <p:nvPr/>
        </p:nvSpPr>
        <p:spPr>
          <a:xfrm>
            <a:off x="1223280" y="4901760"/>
            <a:ext cx="77608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Objetivo: Mover todos os discos para a torre 3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Restrições: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Movimentar um disco por vez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Disco maior não pode ficar sobre o disco menor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6" name="CaixaDeTexto 6"/>
          <p:cNvSpPr/>
          <p:nvPr/>
        </p:nvSpPr>
        <p:spPr>
          <a:xfrm>
            <a:off x="1570320" y="1688400"/>
            <a:ext cx="7760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Torre de Hanoi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22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Linguagem de Programação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38" name="CustomShape 23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Permite a comunicação entre o operador e máquina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Sequência de Instruções  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Sintaxe Bem Definida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Tipos: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Baixo Nível → Linguagem do Hardware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Alto Nível → Linguagem “Human Readable”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39" name="CustomShape 24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0" name="CustomShape 25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1" name="Imagem 1" descr=""/>
          <p:cNvPicPr/>
          <p:nvPr/>
        </p:nvPicPr>
        <p:blipFill>
          <a:blip r:embed="rId1"/>
          <a:stretch/>
        </p:blipFill>
        <p:spPr>
          <a:xfrm>
            <a:off x="7272000" y="2592000"/>
            <a:ext cx="2229480" cy="265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27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Linguagem de Programação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43" name="CustomShape 28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 apenas uma linguagem de programação?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44" name="CustomShape 29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5" name="CustomShape 30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6" name="Imagem 5" descr=""/>
          <p:cNvPicPr/>
          <p:nvPr/>
        </p:nvPicPr>
        <p:blipFill>
          <a:blip r:embed="rId1"/>
          <a:stretch/>
        </p:blipFill>
        <p:spPr>
          <a:xfrm>
            <a:off x="7272000" y="2592000"/>
            <a:ext cx="2229480" cy="2657520"/>
          </a:xfrm>
          <a:prstGeom prst="rect">
            <a:avLst/>
          </a:prstGeom>
          <a:ln w="0">
            <a:noFill/>
          </a:ln>
        </p:spPr>
      </p:pic>
      <p:pic>
        <p:nvPicPr>
          <p:cNvPr id="347" name="Imagem 6" descr=""/>
          <p:cNvPicPr/>
          <p:nvPr/>
        </p:nvPicPr>
        <p:blipFill>
          <a:blip r:embed="rId2"/>
          <a:stretch/>
        </p:blipFill>
        <p:spPr>
          <a:xfrm>
            <a:off x="3542760" y="2854800"/>
            <a:ext cx="3044160" cy="304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32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Linguagem de Programação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49" name="CustomShape 33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Cada linguagem tem suas particularidades e aplicações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50" name="CustomShape 34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1" name="CustomShape 35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52" name="Imagem 7" descr=""/>
          <p:cNvPicPr/>
          <p:nvPr/>
        </p:nvPicPr>
        <p:blipFill>
          <a:blip r:embed="rId1"/>
          <a:stretch/>
        </p:blipFill>
        <p:spPr>
          <a:xfrm>
            <a:off x="2016000" y="2362320"/>
            <a:ext cx="6836400" cy="411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94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Hello World (Python)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54" name="CustomShape 95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Vamos agora ter nosso primeiro contato com a linguagem Python, base da nossa disciplina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Siga os passos junto ao professor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55" name="CustomShape 96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6" name="CustomShape 97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2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Algoritmo e Linguagem de Programação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Variáveis e Operadores Aritméticos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Primeiros Códigos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59" name="CustomShape 7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0" name="CustomShape 8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2700000" y="4397760"/>
            <a:ext cx="5267880" cy="1864800"/>
          </a:xfrm>
          <a:prstGeom prst="rect">
            <a:avLst/>
          </a:prstGeom>
          <a:ln w="0">
            <a:noFill/>
          </a:ln>
        </p:spPr>
      </p:pic>
      <p:sp>
        <p:nvSpPr>
          <p:cNvPr id="262" name="CustomShape 10"/>
          <p:cNvSpPr/>
          <p:nvPr/>
        </p:nvSpPr>
        <p:spPr>
          <a:xfrm>
            <a:off x="2700000" y="5970240"/>
            <a:ext cx="292320" cy="2923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37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Variáveis e Tipos de Dados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58" name="CustomShape 38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Análise a sequência de operações a seguir: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 = 10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Y = X+20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Z = X + Y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 = Z + 2*X + 2*Y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Qual o valor das variáveis X, Y, Z, W ?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59" name="CustomShape 39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0" name="CustomShape 40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42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Variáveis e Tipos de Dados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62" name="CustomShape 43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Variáveis são utilizadas para armazenar um dado: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Número, Texto, Objeto….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Comumente o sinal (=) atribui/altera um valor: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 = 10  (Variável ‘X’ recebe o valor 10)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são voláteis, ou seja, a cada atribuição o valor é substituído pelo último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 = 10  (X armazena o valor 10)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X = 20  (X armazena o valor 20, o valor 10 foi descartado)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Possuem nome, tipo e valor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63" name="CustomShape 44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4" name="CustomShape 45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47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Variáveis e Tipos de Dados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66" name="CustomShape 48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Tipos de Dados Básicos: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Inteiro (int)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1, 2, 1000, 1345, -98721, ….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Real (float)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1.23 , 2392.82762, -9823.2, 0.923321, ….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Caractere (char)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‘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a’, ‘b’, ‘c’, ‘d’, ‘e’, …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String (char [])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‘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Carro’, ‘Casa’, ‘Hoje está chovendo’, ...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67" name="CustomShape 49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8" name="CustomShape 50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52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Operadores Aritiméticos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70" name="CustomShape 53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71" name="CustomShape 54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72" name="CustomShape 55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73" name="Imagem 8" descr=""/>
          <p:cNvPicPr/>
          <p:nvPr/>
        </p:nvPicPr>
        <p:blipFill>
          <a:blip r:embed="rId1"/>
          <a:stretch/>
        </p:blipFill>
        <p:spPr>
          <a:xfrm>
            <a:off x="513000" y="2116440"/>
            <a:ext cx="4574520" cy="4140720"/>
          </a:xfrm>
          <a:prstGeom prst="rect">
            <a:avLst/>
          </a:prstGeom>
          <a:ln w="0">
            <a:noFill/>
          </a:ln>
        </p:spPr>
      </p:pic>
      <p:sp>
        <p:nvSpPr>
          <p:cNvPr id="374" name="TextShape 2"/>
          <p:cNvSpPr/>
          <p:nvPr/>
        </p:nvSpPr>
        <p:spPr>
          <a:xfrm>
            <a:off x="6098760" y="2130120"/>
            <a:ext cx="3411000" cy="29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Qual o resultado das fórmulas?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/ 2 + 5 = ?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x 2 + 1 = ?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+ 2 * 2 = ?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+ 10 / 5 = ?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1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Precedência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76" name="CustomShape 14"/>
          <p:cNvSpPr/>
          <p:nvPr/>
        </p:nvSpPr>
        <p:spPr>
          <a:xfrm>
            <a:off x="360000" y="199944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se resolve uma fórmula da esquerda para direita, diretamente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20 + 10 / 5 = 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Respeita-se a precedência de operadores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()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** (exponenciação)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*, / ,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+ , -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Então: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77" name="CustomShape 15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78" name="CustomShape 16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79" name="TextShape 5"/>
          <p:cNvSpPr/>
          <p:nvPr/>
        </p:nvSpPr>
        <p:spPr>
          <a:xfrm>
            <a:off x="443520" y="5000400"/>
            <a:ext cx="1762200" cy="13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/ 2 + 5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x 2 + 1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+ 2 * 2 = 16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+ 10 / 5 = 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0" name="TextShape 6"/>
          <p:cNvSpPr/>
          <p:nvPr/>
        </p:nvSpPr>
        <p:spPr>
          <a:xfrm>
            <a:off x="3076200" y="5251680"/>
            <a:ext cx="1961280" cy="11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/ 2 + 5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x 2 + 1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+ 2 * 2 = 10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+ 10 / 5 = 22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1" name="CustomShape 17"/>
          <p:cNvSpPr/>
          <p:nvPr/>
        </p:nvSpPr>
        <p:spPr>
          <a:xfrm>
            <a:off x="803160" y="2645640"/>
            <a:ext cx="2063880" cy="234720"/>
          </a:xfrm>
          <a:custGeom>
            <a:avLst/>
            <a:gdLst/>
            <a:ahLst/>
            <a:rect l="l" t="t" r="r" b="b"/>
            <a:pathLst>
              <a:path w="5744" h="664">
                <a:moveTo>
                  <a:pt x="0" y="165"/>
                </a:moveTo>
                <a:lnTo>
                  <a:pt x="4308" y="165"/>
                </a:lnTo>
                <a:lnTo>
                  <a:pt x="4308" y="0"/>
                </a:lnTo>
                <a:lnTo>
                  <a:pt x="5743" y="331"/>
                </a:lnTo>
                <a:lnTo>
                  <a:pt x="4308" y="663"/>
                </a:lnTo>
                <a:lnTo>
                  <a:pt x="4308" y="497"/>
                </a:lnTo>
                <a:lnTo>
                  <a:pt x="0" y="497"/>
                </a:lnTo>
                <a:lnTo>
                  <a:pt x="0" y="165"/>
                </a:lnTo>
              </a:path>
            </a:pathLst>
          </a:cu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82" name="Imagem 11" descr=""/>
          <p:cNvPicPr/>
          <p:nvPr/>
        </p:nvPicPr>
        <p:blipFill>
          <a:blip r:embed="rId1"/>
          <a:stretch/>
        </p:blipFill>
        <p:spPr>
          <a:xfrm>
            <a:off x="1981080" y="5345280"/>
            <a:ext cx="180720" cy="158760"/>
          </a:xfrm>
          <a:prstGeom prst="rect">
            <a:avLst/>
          </a:prstGeom>
          <a:ln w="0">
            <a:noFill/>
          </a:ln>
        </p:spPr>
      </p:pic>
      <p:pic>
        <p:nvPicPr>
          <p:cNvPr id="383" name="Imagem 12" descr=""/>
          <p:cNvPicPr/>
          <p:nvPr/>
        </p:nvPicPr>
        <p:blipFill>
          <a:blip r:embed="rId2"/>
          <a:stretch/>
        </p:blipFill>
        <p:spPr>
          <a:xfrm>
            <a:off x="2025000" y="5634720"/>
            <a:ext cx="180720" cy="158760"/>
          </a:xfrm>
          <a:prstGeom prst="rect">
            <a:avLst/>
          </a:prstGeom>
          <a:ln w="0">
            <a:noFill/>
          </a:ln>
        </p:spPr>
      </p:pic>
      <p:pic>
        <p:nvPicPr>
          <p:cNvPr id="384" name="Imagem 27" descr=""/>
          <p:cNvPicPr/>
          <p:nvPr/>
        </p:nvPicPr>
        <p:blipFill>
          <a:blip r:embed="rId3"/>
          <a:stretch/>
        </p:blipFill>
        <p:spPr>
          <a:xfrm>
            <a:off x="2057760" y="5934600"/>
            <a:ext cx="266040" cy="121680"/>
          </a:xfrm>
          <a:prstGeom prst="rect">
            <a:avLst/>
          </a:prstGeom>
          <a:ln w="0">
            <a:noFill/>
          </a:ln>
        </p:spPr>
      </p:pic>
      <p:pic>
        <p:nvPicPr>
          <p:cNvPr id="385" name="Imagem 28" descr=""/>
          <p:cNvPicPr/>
          <p:nvPr/>
        </p:nvPicPr>
        <p:blipFill>
          <a:blip r:embed="rId4"/>
          <a:stretch/>
        </p:blipFill>
        <p:spPr>
          <a:xfrm>
            <a:off x="2179440" y="6247800"/>
            <a:ext cx="266040" cy="121680"/>
          </a:xfrm>
          <a:prstGeom prst="rect">
            <a:avLst/>
          </a:prstGeom>
          <a:ln w="0">
            <a:noFill/>
          </a:ln>
        </p:spPr>
      </p:pic>
      <p:sp>
        <p:nvSpPr>
          <p:cNvPr id="386" name="CustomShape 19"/>
          <p:cNvSpPr/>
          <p:nvPr/>
        </p:nvSpPr>
        <p:spPr>
          <a:xfrm>
            <a:off x="2502720" y="5633640"/>
            <a:ext cx="450360" cy="234720"/>
          </a:xfrm>
          <a:custGeom>
            <a:avLst/>
            <a:gdLst/>
            <a:ahLst/>
            <a:rect l="l" t="t" r="r" b="b"/>
            <a:pathLst>
              <a:path w="1263" h="664">
                <a:moveTo>
                  <a:pt x="0" y="165"/>
                </a:moveTo>
                <a:lnTo>
                  <a:pt x="946" y="165"/>
                </a:lnTo>
                <a:lnTo>
                  <a:pt x="946" y="0"/>
                </a:lnTo>
                <a:lnTo>
                  <a:pt x="1262" y="331"/>
                </a:lnTo>
                <a:lnTo>
                  <a:pt x="946" y="663"/>
                </a:lnTo>
                <a:lnTo>
                  <a:pt x="946" y="497"/>
                </a:lnTo>
                <a:lnTo>
                  <a:pt x="0" y="497"/>
                </a:lnTo>
                <a:lnTo>
                  <a:pt x="0" y="165"/>
                </a:lnTo>
              </a:path>
            </a:pathLst>
          </a:cu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87" name="Imagem 9" descr=""/>
          <p:cNvPicPr/>
          <p:nvPr/>
        </p:nvPicPr>
        <p:blipFill>
          <a:blip r:embed="rId5"/>
          <a:stretch/>
        </p:blipFill>
        <p:spPr>
          <a:xfrm>
            <a:off x="2627640" y="2441160"/>
            <a:ext cx="261360" cy="201960"/>
          </a:xfrm>
          <a:prstGeom prst="rect">
            <a:avLst/>
          </a:prstGeom>
          <a:ln w="0">
            <a:noFill/>
          </a:ln>
        </p:spPr>
      </p:pic>
      <p:pic>
        <p:nvPicPr>
          <p:cNvPr id="388" name="Imagem 14" descr=""/>
          <p:cNvPicPr/>
          <p:nvPr/>
        </p:nvPicPr>
        <p:blipFill>
          <a:blip r:embed="rId6"/>
          <a:stretch/>
        </p:blipFill>
        <p:spPr>
          <a:xfrm>
            <a:off x="4640760" y="5904000"/>
            <a:ext cx="180720" cy="158760"/>
          </a:xfrm>
          <a:prstGeom prst="rect">
            <a:avLst/>
          </a:prstGeom>
          <a:ln w="0">
            <a:noFill/>
          </a:ln>
        </p:spPr>
      </p:pic>
      <p:pic>
        <p:nvPicPr>
          <p:cNvPr id="389" name="Imagem 15" descr=""/>
          <p:cNvPicPr/>
          <p:nvPr/>
        </p:nvPicPr>
        <p:blipFill>
          <a:blip r:embed="rId7"/>
          <a:stretch/>
        </p:blipFill>
        <p:spPr>
          <a:xfrm>
            <a:off x="4500360" y="5345280"/>
            <a:ext cx="180720" cy="158760"/>
          </a:xfrm>
          <a:prstGeom prst="rect">
            <a:avLst/>
          </a:prstGeom>
          <a:ln w="0">
            <a:noFill/>
          </a:ln>
        </p:spPr>
      </p:pic>
      <p:pic>
        <p:nvPicPr>
          <p:cNvPr id="390" name="Imagem 16" descr=""/>
          <p:cNvPicPr/>
          <p:nvPr/>
        </p:nvPicPr>
        <p:blipFill>
          <a:blip r:embed="rId8"/>
          <a:stretch/>
        </p:blipFill>
        <p:spPr>
          <a:xfrm>
            <a:off x="4860000" y="6203520"/>
            <a:ext cx="180720" cy="158760"/>
          </a:xfrm>
          <a:prstGeom prst="rect">
            <a:avLst/>
          </a:prstGeom>
          <a:ln w="0">
            <a:noFill/>
          </a:ln>
        </p:spPr>
      </p:pic>
      <p:pic>
        <p:nvPicPr>
          <p:cNvPr id="391" name="Imagem 17" descr=""/>
          <p:cNvPicPr/>
          <p:nvPr/>
        </p:nvPicPr>
        <p:blipFill>
          <a:blip r:embed="rId9"/>
          <a:stretch/>
        </p:blipFill>
        <p:spPr>
          <a:xfrm>
            <a:off x="4536000" y="5634720"/>
            <a:ext cx="180720" cy="15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21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Precedência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93" name="CustomShape 80"/>
          <p:cNvSpPr/>
          <p:nvPr/>
        </p:nvSpPr>
        <p:spPr>
          <a:xfrm>
            <a:off x="360000" y="199944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se resolve uma fórmula da esquerda para direita, diretamente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20 + 10 / 5 = 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Respeita-se a precedência de operadores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()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** (exponenciação)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*, / ,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+ , -</a:t>
            </a:r>
            <a:endParaRPr b="0" lang="pt-BR" sz="1600" spc="-1" strike="noStrike">
              <a:latin typeface="Arial"/>
            </a:endParaRPr>
          </a:p>
          <a:p>
            <a:pPr marL="216000" indent="-2080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Então: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94" name="CustomShape 81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95" name="CustomShape 82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96" name="CustomShape 83"/>
          <p:cNvSpPr/>
          <p:nvPr/>
        </p:nvSpPr>
        <p:spPr>
          <a:xfrm>
            <a:off x="803160" y="2645640"/>
            <a:ext cx="2063880" cy="234720"/>
          </a:xfrm>
          <a:custGeom>
            <a:avLst/>
            <a:gdLst/>
            <a:ahLst/>
            <a:rect l="l" t="t" r="r" b="b"/>
            <a:pathLst>
              <a:path w="5744" h="664">
                <a:moveTo>
                  <a:pt x="0" y="165"/>
                </a:moveTo>
                <a:lnTo>
                  <a:pt x="4308" y="165"/>
                </a:lnTo>
                <a:lnTo>
                  <a:pt x="4308" y="0"/>
                </a:lnTo>
                <a:lnTo>
                  <a:pt x="5743" y="331"/>
                </a:lnTo>
                <a:lnTo>
                  <a:pt x="4308" y="663"/>
                </a:lnTo>
                <a:lnTo>
                  <a:pt x="4308" y="497"/>
                </a:lnTo>
                <a:lnTo>
                  <a:pt x="0" y="497"/>
                </a:lnTo>
                <a:lnTo>
                  <a:pt x="0" y="165"/>
                </a:lnTo>
              </a:path>
            </a:pathLst>
          </a:cu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84"/>
          <p:cNvSpPr/>
          <p:nvPr/>
        </p:nvSpPr>
        <p:spPr>
          <a:xfrm>
            <a:off x="5165280" y="5328000"/>
            <a:ext cx="3693240" cy="1050120"/>
          </a:xfrm>
          <a:prstGeom prst="rect">
            <a:avLst/>
          </a:prstGeom>
          <a:solidFill>
            <a:srgbClr val="b4c7dc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Mas se houver parenteses ‘( 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(6 + 2) * 2 = 16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(20 + 10) / 5 = 6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98" name="Imagem 39" descr=""/>
          <p:cNvPicPr/>
          <p:nvPr/>
        </p:nvPicPr>
        <p:blipFill>
          <a:blip r:embed="rId1"/>
          <a:stretch/>
        </p:blipFill>
        <p:spPr>
          <a:xfrm>
            <a:off x="6904440" y="5906160"/>
            <a:ext cx="148320" cy="157680"/>
          </a:xfrm>
          <a:prstGeom prst="rect">
            <a:avLst/>
          </a:prstGeom>
          <a:ln w="0">
            <a:noFill/>
          </a:ln>
        </p:spPr>
      </p:pic>
      <p:pic>
        <p:nvPicPr>
          <p:cNvPr id="399" name="Imagem 40" descr=""/>
          <p:cNvPicPr/>
          <p:nvPr/>
        </p:nvPicPr>
        <p:blipFill>
          <a:blip r:embed="rId2"/>
          <a:stretch/>
        </p:blipFill>
        <p:spPr>
          <a:xfrm>
            <a:off x="6976440" y="6194160"/>
            <a:ext cx="148320" cy="157680"/>
          </a:xfrm>
          <a:prstGeom prst="rect">
            <a:avLst/>
          </a:prstGeom>
          <a:ln w="0">
            <a:noFill/>
          </a:ln>
        </p:spPr>
      </p:pic>
      <p:pic>
        <p:nvPicPr>
          <p:cNvPr id="400" name="Imagem 10" descr=""/>
          <p:cNvPicPr/>
          <p:nvPr/>
        </p:nvPicPr>
        <p:blipFill>
          <a:blip r:embed="rId3"/>
          <a:stretch/>
        </p:blipFill>
        <p:spPr>
          <a:xfrm>
            <a:off x="2627640" y="2441160"/>
            <a:ext cx="262080" cy="202680"/>
          </a:xfrm>
          <a:prstGeom prst="rect">
            <a:avLst/>
          </a:prstGeom>
          <a:ln w="0">
            <a:noFill/>
          </a:ln>
        </p:spPr>
      </p:pic>
      <p:sp>
        <p:nvSpPr>
          <p:cNvPr id="401" name="TextShape 3"/>
          <p:cNvSpPr/>
          <p:nvPr/>
        </p:nvSpPr>
        <p:spPr>
          <a:xfrm>
            <a:off x="469800" y="5000760"/>
            <a:ext cx="1735920" cy="136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/ 2 + 5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x 2 + 1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+ 2 * 2 = 16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+ 10 / 5 = 6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2" name="TextShape 4"/>
          <p:cNvSpPr/>
          <p:nvPr/>
        </p:nvSpPr>
        <p:spPr>
          <a:xfrm>
            <a:off x="3076200" y="5252040"/>
            <a:ext cx="1961280" cy="11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4 / 2 + 5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3 x 2 + 1 = 7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+ 2 * 2 = 10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 + 10 / 5 = 22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403" name="Imagem 13" descr=""/>
          <p:cNvPicPr/>
          <p:nvPr/>
        </p:nvPicPr>
        <p:blipFill>
          <a:blip r:embed="rId4"/>
          <a:stretch/>
        </p:blipFill>
        <p:spPr>
          <a:xfrm>
            <a:off x="1981080" y="5345640"/>
            <a:ext cx="180720" cy="158760"/>
          </a:xfrm>
          <a:prstGeom prst="rect">
            <a:avLst/>
          </a:prstGeom>
          <a:ln w="0">
            <a:noFill/>
          </a:ln>
        </p:spPr>
      </p:pic>
      <p:pic>
        <p:nvPicPr>
          <p:cNvPr id="404" name="Imagem 18" descr=""/>
          <p:cNvPicPr/>
          <p:nvPr/>
        </p:nvPicPr>
        <p:blipFill>
          <a:blip r:embed="rId5"/>
          <a:stretch/>
        </p:blipFill>
        <p:spPr>
          <a:xfrm>
            <a:off x="2025000" y="5635080"/>
            <a:ext cx="180720" cy="158760"/>
          </a:xfrm>
          <a:prstGeom prst="rect">
            <a:avLst/>
          </a:prstGeom>
          <a:ln w="0">
            <a:noFill/>
          </a:ln>
        </p:spPr>
      </p:pic>
      <p:pic>
        <p:nvPicPr>
          <p:cNvPr id="405" name="Imagem 19" descr=""/>
          <p:cNvPicPr/>
          <p:nvPr/>
        </p:nvPicPr>
        <p:blipFill>
          <a:blip r:embed="rId6"/>
          <a:stretch/>
        </p:blipFill>
        <p:spPr>
          <a:xfrm>
            <a:off x="2057760" y="5934960"/>
            <a:ext cx="266040" cy="121680"/>
          </a:xfrm>
          <a:prstGeom prst="rect">
            <a:avLst/>
          </a:prstGeom>
          <a:ln w="0">
            <a:noFill/>
          </a:ln>
        </p:spPr>
      </p:pic>
      <p:pic>
        <p:nvPicPr>
          <p:cNvPr id="406" name="Imagem 20" descr=""/>
          <p:cNvPicPr/>
          <p:nvPr/>
        </p:nvPicPr>
        <p:blipFill>
          <a:blip r:embed="rId7"/>
          <a:stretch/>
        </p:blipFill>
        <p:spPr>
          <a:xfrm>
            <a:off x="2179440" y="6248160"/>
            <a:ext cx="266040" cy="121680"/>
          </a:xfrm>
          <a:prstGeom prst="rect">
            <a:avLst/>
          </a:prstGeom>
          <a:ln w="0">
            <a:noFill/>
          </a:ln>
        </p:spPr>
      </p:pic>
      <p:sp>
        <p:nvSpPr>
          <p:cNvPr id="407" name="CustomShape 85"/>
          <p:cNvSpPr/>
          <p:nvPr/>
        </p:nvSpPr>
        <p:spPr>
          <a:xfrm>
            <a:off x="2502720" y="5634000"/>
            <a:ext cx="450360" cy="234720"/>
          </a:xfrm>
          <a:custGeom>
            <a:avLst/>
            <a:gdLst/>
            <a:ahLst/>
            <a:rect l="l" t="t" r="r" b="b"/>
            <a:pathLst>
              <a:path w="1263" h="664">
                <a:moveTo>
                  <a:pt x="0" y="165"/>
                </a:moveTo>
                <a:lnTo>
                  <a:pt x="946" y="165"/>
                </a:lnTo>
                <a:lnTo>
                  <a:pt x="946" y="0"/>
                </a:lnTo>
                <a:lnTo>
                  <a:pt x="1262" y="331"/>
                </a:lnTo>
                <a:lnTo>
                  <a:pt x="946" y="663"/>
                </a:lnTo>
                <a:lnTo>
                  <a:pt x="946" y="497"/>
                </a:lnTo>
                <a:lnTo>
                  <a:pt x="0" y="497"/>
                </a:lnTo>
                <a:lnTo>
                  <a:pt x="0" y="165"/>
                </a:lnTo>
              </a:path>
            </a:pathLst>
          </a:cu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Imagem 21" descr=""/>
          <p:cNvPicPr/>
          <p:nvPr/>
        </p:nvPicPr>
        <p:blipFill>
          <a:blip r:embed="rId8"/>
          <a:stretch/>
        </p:blipFill>
        <p:spPr>
          <a:xfrm>
            <a:off x="4640760" y="5904360"/>
            <a:ext cx="180720" cy="158760"/>
          </a:xfrm>
          <a:prstGeom prst="rect">
            <a:avLst/>
          </a:prstGeom>
          <a:ln w="0">
            <a:noFill/>
          </a:ln>
        </p:spPr>
      </p:pic>
      <p:pic>
        <p:nvPicPr>
          <p:cNvPr id="409" name="Imagem 22" descr=""/>
          <p:cNvPicPr/>
          <p:nvPr/>
        </p:nvPicPr>
        <p:blipFill>
          <a:blip r:embed="rId9"/>
          <a:stretch/>
        </p:blipFill>
        <p:spPr>
          <a:xfrm>
            <a:off x="4500360" y="5345640"/>
            <a:ext cx="180720" cy="158760"/>
          </a:xfrm>
          <a:prstGeom prst="rect">
            <a:avLst/>
          </a:prstGeom>
          <a:ln w="0">
            <a:noFill/>
          </a:ln>
        </p:spPr>
      </p:pic>
      <p:pic>
        <p:nvPicPr>
          <p:cNvPr id="410" name="Imagem 23" descr=""/>
          <p:cNvPicPr/>
          <p:nvPr/>
        </p:nvPicPr>
        <p:blipFill>
          <a:blip r:embed="rId10"/>
          <a:stretch/>
        </p:blipFill>
        <p:spPr>
          <a:xfrm>
            <a:off x="4860000" y="6203880"/>
            <a:ext cx="180720" cy="158760"/>
          </a:xfrm>
          <a:prstGeom prst="rect">
            <a:avLst/>
          </a:prstGeom>
          <a:ln w="0">
            <a:noFill/>
          </a:ln>
        </p:spPr>
      </p:pic>
      <p:pic>
        <p:nvPicPr>
          <p:cNvPr id="411" name="Imagem 24" descr=""/>
          <p:cNvPicPr/>
          <p:nvPr/>
        </p:nvPicPr>
        <p:blipFill>
          <a:blip r:embed="rId11"/>
          <a:stretch/>
        </p:blipFill>
        <p:spPr>
          <a:xfrm>
            <a:off x="4536000" y="5635080"/>
            <a:ext cx="180720" cy="15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65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Code!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413" name="CustomShape 66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Desenvolva os Pseudo-Códigos utilizando variáveis. Também discuta quais são as situações-problema similares.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antecessor e sucessor de um número 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Calcular o troco de uma compra 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gorjeta de um garçom (10%)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metragem quadrada de uma área qualquer (casa, terreno, etc)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7560" indent="-2160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414" name="CustomShape 67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5" name="CustomShape 68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70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Code!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417" name="CustomShape 71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1c1c1c"/>
              </a:buClr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Desenvolva os Pseudo-Códigos utilizando variáveis. Também discuta quais são as situações-problema similares: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metragem quadrada de uma casa com 3 pavimentos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média de idade de 5 pessoas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idade a partir do ano de nascimento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 anos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 meses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 dias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418" name="CustomShape 72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9" name="CustomShape 73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75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Generalização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421" name="CustomShape 76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8000"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Ao desenvolver algoritmos, devemos pensar em uma solução genérica sempre que possível: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metragem quadrada de uma casa com 3 pavimentos (Específica)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vs.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metragem quadrada de uma casa com N pavimentos (Genérica)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Calcular a gorjeta de 10% (Específica)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vs.</a:t>
            </a: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Calcular a gorjeta de N% (Genérica)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422" name="CustomShape 77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3" name="CustomShape 78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89"/>
          <p:cNvSpPr/>
          <p:nvPr/>
        </p:nvSpPr>
        <p:spPr>
          <a:xfrm>
            <a:off x="360000" y="360000"/>
            <a:ext cx="9348480" cy="8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Considerações Finais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25" name="CustomShape 90"/>
          <p:cNvSpPr/>
          <p:nvPr/>
        </p:nvSpPr>
        <p:spPr>
          <a:xfrm>
            <a:off x="360000" y="1980000"/>
            <a:ext cx="9168480" cy="466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21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</a:t>
            </a:r>
            <a:r>
              <a:rPr b="0" lang="pt-BR" sz="21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é sobre programar, não é sobre Python. É sobre lógica” </a:t>
            </a:r>
            <a:endParaRPr b="0" lang="pt-BR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21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[Desconhecido]</a:t>
            </a:r>
            <a:endParaRPr b="0" lang="pt-BR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756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426" name="CustomShape 91"/>
          <p:cNvSpPr/>
          <p:nvPr/>
        </p:nvSpPr>
        <p:spPr>
          <a:xfrm>
            <a:off x="897120" y="6886080"/>
            <a:ext cx="64357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7" name="CustomShape 92"/>
          <p:cNvSpPr/>
          <p:nvPr/>
        </p:nvSpPr>
        <p:spPr>
          <a:xfrm>
            <a:off x="7608600" y="6886080"/>
            <a:ext cx="2273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60000" y="162792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pt-BR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7560000" y="3216960"/>
            <a:ext cx="1503000" cy="8967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  </a:t>
            </a: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  </a:t>
            </a: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  </a:t>
            </a: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266" name="Picture 93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3000" cy="1593720"/>
          </a:xfrm>
          <a:prstGeom prst="rect">
            <a:avLst/>
          </a:prstGeom>
          <a:ln w="0">
            <a:noFill/>
          </a:ln>
        </p:spPr>
      </p:pic>
      <p:sp>
        <p:nvSpPr>
          <p:cNvPr id="267" name="CustomShape 4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900000" y="4718520"/>
            <a:ext cx="4113720" cy="2010240"/>
          </a:xfrm>
          <a:prstGeom prst="rect">
            <a:avLst/>
          </a:prstGeom>
          <a:ln w="0">
            <a:noFill/>
          </a:ln>
        </p:spPr>
      </p:pic>
      <p:pic>
        <p:nvPicPr>
          <p:cNvPr id="270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5220000" y="4680000"/>
            <a:ext cx="4857480" cy="215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8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2" name="CustomShape 62"/>
          <p:cNvSpPr/>
          <p:nvPr/>
        </p:nvSpPr>
        <p:spPr>
          <a:xfrm>
            <a:off x="360000" y="123192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Pesquisa: 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73" name="CustomShape 8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4" name="CustomShape 8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792000" y="1874520"/>
            <a:ext cx="4013640" cy="196128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rcRect l="0" t="-976" r="0" b="3268"/>
          <a:stretch/>
        </p:blipFill>
        <p:spPr>
          <a:xfrm>
            <a:off x="3581640" y="3995280"/>
            <a:ext cx="6054120" cy="2687760"/>
          </a:xfrm>
          <a:prstGeom prst="rect">
            <a:avLst/>
          </a:prstGeom>
          <a:ln w="0">
            <a:noFill/>
          </a:ln>
        </p:spPr>
      </p:pic>
      <p:sp>
        <p:nvSpPr>
          <p:cNvPr id="277" name=""/>
          <p:cNvSpPr/>
          <p:nvPr/>
        </p:nvSpPr>
        <p:spPr>
          <a:xfrm>
            <a:off x="5793480" y="2779200"/>
            <a:ext cx="2310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latin typeface="Arial"/>
              </a:rPr>
              <a:t>Detecção de Objetos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0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9" name="CustomShape 104"/>
          <p:cNvSpPr/>
          <p:nvPr/>
        </p:nvSpPr>
        <p:spPr>
          <a:xfrm>
            <a:off x="360000" y="123192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Pesquisa: 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80" name="CustomShape 105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1" name="CustomShape 106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2" name=""/>
          <p:cNvSpPr/>
          <p:nvPr/>
        </p:nvSpPr>
        <p:spPr>
          <a:xfrm>
            <a:off x="1344240" y="1883880"/>
            <a:ext cx="7400880" cy="485064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latin typeface="Arial"/>
              </a:rPr>
              <a:t>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6354720" y="2244600"/>
            <a:ext cx="2855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latin typeface="Arial"/>
              </a:rPr>
              <a:t>Classificação de Emoções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6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85" name="CustomShape 99"/>
          <p:cNvSpPr/>
          <p:nvPr/>
        </p:nvSpPr>
        <p:spPr>
          <a:xfrm>
            <a:off x="360000" y="141192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Pesquisa: 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86" name="CustomShape 100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7" name="CustomShape 101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629280" y="2335680"/>
            <a:ext cx="7930800" cy="4356720"/>
          </a:xfrm>
          <a:prstGeom prst="rect">
            <a:avLst/>
          </a:prstGeom>
          <a:ln w="0">
            <a:noFill/>
          </a:ln>
        </p:spPr>
      </p:pic>
      <p:sp>
        <p:nvSpPr>
          <p:cNvPr id="289" name=""/>
          <p:cNvSpPr/>
          <p:nvPr/>
        </p:nvSpPr>
        <p:spPr>
          <a:xfrm>
            <a:off x="7348680" y="1979640"/>
            <a:ext cx="157500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latin typeface="Arial"/>
              </a:rPr>
              <a:t>Replay Attack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latin typeface="Arial"/>
              </a:rPr>
              <a:t>  </a:t>
            </a:r>
            <a:r>
              <a:rPr b="0" lang="pt-BR" sz="1800" spc="-1" strike="noStrike">
                <a:latin typeface="Arial"/>
              </a:rPr>
              <a:t>Deep Fake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08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91" name="CustomShape 109"/>
          <p:cNvSpPr/>
          <p:nvPr/>
        </p:nvSpPr>
        <p:spPr>
          <a:xfrm>
            <a:off x="360000" y="130392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Pesquisa: 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92" name="CustomShape 110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3" name="CustomShape 111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433800" y="1996920"/>
            <a:ext cx="3835800" cy="212076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2348640" y="4403880"/>
            <a:ext cx="7029360" cy="2287800"/>
          </a:xfrm>
          <a:prstGeom prst="rect">
            <a:avLst/>
          </a:prstGeom>
          <a:ln w="0">
            <a:noFill/>
          </a:ln>
        </p:spPr>
      </p:pic>
      <p:sp>
        <p:nvSpPr>
          <p:cNvPr id="296" name=""/>
          <p:cNvSpPr/>
          <p:nvPr/>
        </p:nvSpPr>
        <p:spPr>
          <a:xfrm>
            <a:off x="5362560" y="2648880"/>
            <a:ext cx="170136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latin typeface="Arial"/>
              </a:rPr>
              <a:t>Monitoramento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1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98" name="CustomShape 114"/>
          <p:cNvSpPr/>
          <p:nvPr/>
        </p:nvSpPr>
        <p:spPr>
          <a:xfrm>
            <a:off x="360000" y="123192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299" name="CustomShape 115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0" name="CustomShape 116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365040" y="2189520"/>
            <a:ext cx="7075080" cy="3144960"/>
          </a:xfrm>
          <a:prstGeom prst="rect">
            <a:avLst/>
          </a:prstGeom>
          <a:ln w="0">
            <a:noFill/>
          </a:ln>
        </p:spPr>
      </p:pic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5375160" y="5328720"/>
            <a:ext cx="4439520" cy="1606320"/>
          </a:xfrm>
          <a:prstGeom prst="rect">
            <a:avLst/>
          </a:prstGeom>
          <a:ln w="0">
            <a:noFill/>
          </a:ln>
        </p:spPr>
      </p:pic>
      <p:sp>
        <p:nvSpPr>
          <p:cNvPr id="303" name=""/>
          <p:cNvSpPr/>
          <p:nvPr/>
        </p:nvSpPr>
        <p:spPr>
          <a:xfrm>
            <a:off x="6824160" y="2427120"/>
            <a:ext cx="1968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latin typeface="Arial"/>
              </a:rPr>
              <a:t>Imagens Médicas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Lógica matemática e algorítmica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práticos (Em grupos)</a:t>
            </a:r>
            <a:endParaRPr b="0" lang="pt-BR" sz="1400" spc="-1" strike="noStrike">
              <a:latin typeface="Arial"/>
            </a:endParaRPr>
          </a:p>
          <a:p>
            <a:pPr marL="216000" indent="-20844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Provas práticas (Individuais)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Raciocínio Algorítmico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3035</TotalTime>
  <Application>LibreOffice/7.3.7.2$Linux_X86_64 LibreOffice_project/30$Build-2</Application>
  <AppVersion>15.0000</AppVersion>
  <Words>613</Words>
  <Paragraphs>132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2021-10-14T21:32:43Z</cp:lastPrinted>
  <dcterms:modified xsi:type="dcterms:W3CDTF">2024-03-05T19:14:39Z</dcterms:modified>
  <cp:revision>135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